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9"/>
  </p:notesMasterIdLst>
  <p:handoutMasterIdLst>
    <p:handoutMasterId r:id="rId10"/>
  </p:handoutMasterIdLst>
  <p:sldIdLst>
    <p:sldId id="280" r:id="rId2"/>
    <p:sldId id="302" r:id="rId3"/>
    <p:sldId id="303" r:id="rId4"/>
    <p:sldId id="304" r:id="rId5"/>
    <p:sldId id="305" r:id="rId6"/>
    <p:sldId id="306" r:id="rId7"/>
    <p:sldId id="301" r:id="rId8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46"/>
    <p:restoredTop sz="89380"/>
  </p:normalViewPr>
  <p:slideViewPr>
    <p:cSldViewPr showGuides="1">
      <p:cViewPr varScale="1">
        <p:scale>
          <a:sx n="54" d="100"/>
          <a:sy n="54" d="100"/>
        </p:scale>
        <p:origin x="320" y="752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6/20/19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begin with the content from this chapter it is important to understand a few terms.</a:t>
            </a:r>
          </a:p>
          <a:p>
            <a:r>
              <a:rPr lang="en-US" dirty="0"/>
              <a:t>On the other hand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3736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begin with the content from this chapter it is important to understand a few terms.</a:t>
            </a:r>
          </a:p>
          <a:p>
            <a:r>
              <a:rPr lang="en-US" dirty="0"/>
              <a:t>On the other hand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54659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Ch 2: BA at the Strategic Level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A81ED6-FEED-5D47-8B04-51CBA94AC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relationship between strategy and analytics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B757EE1-E629-7E4A-8683-6C459D81F861}"/>
              </a:ext>
            </a:extLst>
          </p:cNvPr>
          <p:cNvSpPr/>
          <p:nvPr/>
        </p:nvSpPr>
        <p:spPr>
          <a:xfrm>
            <a:off x="4084637" y="4373562"/>
            <a:ext cx="4953000" cy="2133600"/>
          </a:xfrm>
          <a:prstGeom prst="roundRect">
            <a:avLst/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8A0386F-8D1C-1741-BDC2-4C00ACD1F85B}"/>
              </a:ext>
            </a:extLst>
          </p:cNvPr>
          <p:cNvSpPr/>
          <p:nvPr/>
        </p:nvSpPr>
        <p:spPr>
          <a:xfrm>
            <a:off x="13685837" y="4373562"/>
            <a:ext cx="4953000" cy="2133600"/>
          </a:xfrm>
          <a:prstGeom prst="roundRect">
            <a:avLst/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Information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3881EF-F3B6-FF4A-AFAB-74D9E6935262}"/>
              </a:ext>
            </a:extLst>
          </p:cNvPr>
          <p:cNvSpPr txBox="1"/>
          <p:nvPr/>
        </p:nvSpPr>
        <p:spPr>
          <a:xfrm>
            <a:off x="4389437" y="6735762"/>
            <a:ext cx="4343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 description of the overall way in which a business currently is, and is to be, run.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78E2E2-4EC5-8841-A38C-2922DD85B081}"/>
              </a:ext>
            </a:extLst>
          </p:cNvPr>
          <p:cNvSpPr txBox="1"/>
          <p:nvPr/>
        </p:nvSpPr>
        <p:spPr>
          <a:xfrm>
            <a:off x="13990637" y="6735762"/>
            <a:ext cx="4343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Facts provided or learned about something or someone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500AA6-5437-824D-A38A-9F15AF243D9E}"/>
              </a:ext>
            </a:extLst>
          </p:cNvPr>
          <p:cNvCxnSpPr/>
          <p:nvPr/>
        </p:nvCxnSpPr>
        <p:spPr>
          <a:xfrm>
            <a:off x="11323637" y="3230562"/>
            <a:ext cx="0" cy="7848600"/>
          </a:xfrm>
          <a:prstGeom prst="line">
            <a:avLst/>
          </a:prstGeom>
          <a:ln w="4445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196964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A81ED6-FEED-5D47-8B04-51CBA94AC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relationship between strategy and analytics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B757EE1-E629-7E4A-8683-6C459D81F861}"/>
              </a:ext>
            </a:extLst>
          </p:cNvPr>
          <p:cNvSpPr/>
          <p:nvPr/>
        </p:nvSpPr>
        <p:spPr>
          <a:xfrm>
            <a:off x="4770437" y="5897562"/>
            <a:ext cx="4953000" cy="2133600"/>
          </a:xfrm>
          <a:prstGeom prst="roundRect">
            <a:avLst/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8A0386F-8D1C-1741-BDC2-4C00ACD1F85B}"/>
              </a:ext>
            </a:extLst>
          </p:cNvPr>
          <p:cNvSpPr/>
          <p:nvPr/>
        </p:nvSpPr>
        <p:spPr>
          <a:xfrm>
            <a:off x="12771437" y="5897562"/>
            <a:ext cx="4953000" cy="2133600"/>
          </a:xfrm>
          <a:prstGeom prst="roundRect">
            <a:avLst/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Information</a:t>
            </a:r>
          </a:p>
        </p:txBody>
      </p:sp>
      <p:sp>
        <p:nvSpPr>
          <p:cNvPr id="3" name="Circular Arrow 2">
            <a:extLst>
              <a:ext uri="{FF2B5EF4-FFF2-40B4-BE49-F238E27FC236}">
                <a16:creationId xmlns:a16="http://schemas.microsoft.com/office/drawing/2014/main" id="{0F299FA7-548D-2942-90EE-1D00B2DAFCB3}"/>
              </a:ext>
            </a:extLst>
          </p:cNvPr>
          <p:cNvSpPr/>
          <p:nvPr/>
        </p:nvSpPr>
        <p:spPr>
          <a:xfrm>
            <a:off x="7742237" y="2773362"/>
            <a:ext cx="7010400" cy="5562600"/>
          </a:xfrm>
          <a:prstGeom prst="circularArrow">
            <a:avLst>
              <a:gd name="adj1" fmla="val 7596"/>
              <a:gd name="adj2" fmla="val 1142319"/>
              <a:gd name="adj3" fmla="val 20523270"/>
              <a:gd name="adj4" fmla="val 10800000"/>
              <a:gd name="adj5" fmla="val 12500"/>
            </a:avLst>
          </a:prstGeom>
          <a:solidFill>
            <a:srgbClr val="80808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ircular Arrow 9">
            <a:extLst>
              <a:ext uri="{FF2B5EF4-FFF2-40B4-BE49-F238E27FC236}">
                <a16:creationId xmlns:a16="http://schemas.microsoft.com/office/drawing/2014/main" id="{6BD929B7-42EC-B74B-B102-2C611F008E6E}"/>
              </a:ext>
            </a:extLst>
          </p:cNvPr>
          <p:cNvSpPr/>
          <p:nvPr/>
        </p:nvSpPr>
        <p:spPr>
          <a:xfrm rot="10800000">
            <a:off x="8123238" y="5520656"/>
            <a:ext cx="7010400" cy="5562600"/>
          </a:xfrm>
          <a:prstGeom prst="circularArrow">
            <a:avLst>
              <a:gd name="adj1" fmla="val 7596"/>
              <a:gd name="adj2" fmla="val 1142319"/>
              <a:gd name="adj3" fmla="val 20523270"/>
              <a:gd name="adj4" fmla="val 10800000"/>
              <a:gd name="adj5" fmla="val 12500"/>
            </a:avLst>
          </a:prstGeom>
          <a:solidFill>
            <a:srgbClr val="80808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076132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70833-536D-AB4C-98D0-C4D3734B0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</a:t>
            </a:r>
            <a:r>
              <a:rPr lang="en-US" dirty="0" err="1"/>
              <a:t>iot</a:t>
            </a:r>
            <a:r>
              <a:rPr lang="en-US" dirty="0"/>
              <a:t> have to do with it?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D0B13E-DAE7-EB49-934B-E8CA98781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5437" y="4373562"/>
            <a:ext cx="3558309" cy="3403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A80939-8998-2A42-8DAA-66239C2F6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2437" y="4373562"/>
            <a:ext cx="2954068" cy="3403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FE31AA-3DCB-444A-8EE6-D671B966179C}"/>
              </a:ext>
            </a:extLst>
          </p:cNvPr>
          <p:cNvSpPr txBox="1"/>
          <p:nvPr/>
        </p:nvSpPr>
        <p:spPr>
          <a:xfrm>
            <a:off x="1901391" y="7777162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100% Human Decision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AB1CB0-9641-E44E-B448-8636FC0A162D}"/>
              </a:ext>
            </a:extLst>
          </p:cNvPr>
          <p:cNvSpPr txBox="1"/>
          <p:nvPr/>
        </p:nvSpPr>
        <p:spPr>
          <a:xfrm>
            <a:off x="15696271" y="7777161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100% Machine Decision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8A0DC0-C152-E847-ABD3-A14AE2383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0002" y="5097462"/>
            <a:ext cx="5842000" cy="1955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4B47199-66F9-3145-B6EE-7C2C807E51B4}"/>
              </a:ext>
            </a:extLst>
          </p:cNvPr>
          <p:cNvSpPr txBox="1"/>
          <p:nvPr/>
        </p:nvSpPr>
        <p:spPr>
          <a:xfrm>
            <a:off x="8947802" y="3844057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“Human in the mix”</a:t>
            </a:r>
          </a:p>
        </p:txBody>
      </p:sp>
    </p:spTree>
    <p:extLst>
      <p:ext uri="{BB962C8B-B14F-4D97-AF65-F5344CB8AC3E}">
        <p14:creationId xmlns:p14="http://schemas.microsoft.com/office/powerpoint/2010/main" val="17567722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6BCE7-F071-E047-A047-00C5745AE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quality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3A19F6-9D59-B74C-8231-0938A768D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836" y="2934789"/>
            <a:ext cx="1981200" cy="18950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5CD01A-F18A-DF4D-909A-AC48F72D8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0836" y="8506728"/>
            <a:ext cx="1984076" cy="228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621126-5D4B-B948-A660-63B065472A10}"/>
              </a:ext>
            </a:extLst>
          </p:cNvPr>
          <p:cNvSpPr txBox="1"/>
          <p:nvPr/>
        </p:nvSpPr>
        <p:spPr>
          <a:xfrm>
            <a:off x="6523037" y="3559153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Best decision = 6%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64E1EE-BE8D-C749-9FD0-BC93D8642201}"/>
              </a:ext>
            </a:extLst>
          </p:cNvPr>
          <p:cNvSpPr txBox="1"/>
          <p:nvPr/>
        </p:nvSpPr>
        <p:spPr>
          <a:xfrm>
            <a:off x="6523037" y="9326562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Best decision = 46%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C170C5-C9B9-B146-A15A-D02AF8EAD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8747" y="5681930"/>
            <a:ext cx="1981200" cy="19768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AD2C2E5-D83C-7243-9870-A4C7DCBB6ED6}"/>
              </a:ext>
            </a:extLst>
          </p:cNvPr>
          <p:cNvSpPr txBox="1"/>
          <p:nvPr/>
        </p:nvSpPr>
        <p:spPr>
          <a:xfrm>
            <a:off x="6368547" y="6345123"/>
            <a:ext cx="5259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No clear winner = 48%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A511CA66-9C38-114D-A537-077CDEB54E1C}"/>
              </a:ext>
            </a:extLst>
          </p:cNvPr>
          <p:cNvSpPr/>
          <p:nvPr/>
        </p:nvSpPr>
        <p:spPr>
          <a:xfrm>
            <a:off x="12619036" y="3387807"/>
            <a:ext cx="838200" cy="3271755"/>
          </a:xfrm>
          <a:prstGeom prst="rightBrace">
            <a:avLst>
              <a:gd name="adj1" fmla="val 36403"/>
              <a:gd name="adj2" fmla="val 500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7A7857-5EFD-1045-BDBE-6085FC8DF996}"/>
              </a:ext>
            </a:extLst>
          </p:cNvPr>
          <p:cNvSpPr txBox="1"/>
          <p:nvPr/>
        </p:nvSpPr>
        <p:spPr>
          <a:xfrm>
            <a:off x="13762037" y="4604546"/>
            <a:ext cx="548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Human decisions best results 52% of the time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A35B8B24-1AF9-EA4D-A3A0-1DD01F34762C}"/>
              </a:ext>
            </a:extLst>
          </p:cNvPr>
          <p:cNvSpPr/>
          <p:nvPr/>
        </p:nvSpPr>
        <p:spPr>
          <a:xfrm>
            <a:off x="12619036" y="6659562"/>
            <a:ext cx="838200" cy="3319370"/>
          </a:xfrm>
          <a:prstGeom prst="rightBrace">
            <a:avLst>
              <a:gd name="adj1" fmla="val 36403"/>
              <a:gd name="adj2" fmla="val 50000"/>
            </a:avLst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11CA9A-F889-4F40-843B-931CF7722C98}"/>
              </a:ext>
            </a:extLst>
          </p:cNvPr>
          <p:cNvSpPr txBox="1"/>
          <p:nvPr/>
        </p:nvSpPr>
        <p:spPr>
          <a:xfrm>
            <a:off x="13762037" y="7561862"/>
            <a:ext cx="548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Robot decisions best results 94% of the time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F32278B-C97A-734C-8AA8-A8147D11007E}"/>
              </a:ext>
            </a:extLst>
          </p:cNvPr>
          <p:cNvSpPr/>
          <p:nvPr/>
        </p:nvSpPr>
        <p:spPr>
          <a:xfrm rot="19144293">
            <a:off x="6904037" y="5252804"/>
            <a:ext cx="9677400" cy="2514600"/>
          </a:xfrm>
          <a:prstGeom prst="roundRect">
            <a:avLst>
              <a:gd name="adj" fmla="val 3603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rgbClr val="FFFF00"/>
                </a:solidFill>
                <a:latin typeface="Stencil" pitchFamily="82" charset="77"/>
              </a:rPr>
              <a:t>Humans win when robots help</a:t>
            </a:r>
          </a:p>
        </p:txBody>
      </p:sp>
    </p:spTree>
    <p:extLst>
      <p:ext uri="{BB962C8B-B14F-4D97-AF65-F5344CB8AC3E}">
        <p14:creationId xmlns:p14="http://schemas.microsoft.com/office/powerpoint/2010/main" val="24613647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7FBA4-98AF-6C48-A501-71A08E968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192403-2150-3E4C-892A-6B78481CB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89" y="-1"/>
            <a:ext cx="23407512" cy="13166725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D9B9AEF-374E-374D-91CC-BFAE49F0C57A}"/>
              </a:ext>
            </a:extLst>
          </p:cNvPr>
          <p:cNvSpPr/>
          <p:nvPr/>
        </p:nvSpPr>
        <p:spPr>
          <a:xfrm>
            <a:off x="14798910" y="1168654"/>
            <a:ext cx="8023208" cy="10139108"/>
          </a:xfrm>
          <a:prstGeom prst="roundRect">
            <a:avLst>
              <a:gd name="adj" fmla="val 2158"/>
            </a:avLst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600"/>
              </a:spcAft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Summary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Business strategy is a broad topic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Analytics is a broad topic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When strategy and analytics are mixed, good things happen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This chapter discusses different ways strategy and analytics can be mixed</a:t>
            </a:r>
          </a:p>
        </p:txBody>
      </p:sp>
    </p:spTree>
    <p:extLst>
      <p:ext uri="{BB962C8B-B14F-4D97-AF65-F5344CB8AC3E}">
        <p14:creationId xmlns:p14="http://schemas.microsoft.com/office/powerpoint/2010/main" val="1738815161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9390</TotalTime>
  <Words>198</Words>
  <Application>Microsoft Macintosh PowerPoint</Application>
  <PresentationFormat>Custom</PresentationFormat>
  <Paragraphs>33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ＭＳ Ｐゴシック</vt:lpstr>
      <vt:lpstr>Arial</vt:lpstr>
      <vt:lpstr>Calibri</vt:lpstr>
      <vt:lpstr>Stencil</vt:lpstr>
      <vt:lpstr>Online Programs Template White[1]</vt:lpstr>
      <vt:lpstr>PowerPoint Presentation</vt:lpstr>
      <vt:lpstr>relationship between strategy and analytics</vt:lpstr>
      <vt:lpstr>relationship between strategy and analytics</vt:lpstr>
      <vt:lpstr>What does iot have to do with it?</vt:lpstr>
      <vt:lpstr>Decision quality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298</cp:revision>
  <dcterms:created xsi:type="dcterms:W3CDTF">2007-05-02T01:14:38Z</dcterms:created>
  <dcterms:modified xsi:type="dcterms:W3CDTF">2019-06-21T02:41:37Z</dcterms:modified>
</cp:coreProperties>
</file>

<file path=docProps/thumbnail.jpeg>
</file>